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4" r:id="rId3"/>
    <p:sldId id="292" r:id="rId4"/>
    <p:sldId id="298" r:id="rId5"/>
    <p:sldId id="300" r:id="rId6"/>
    <p:sldId id="301" r:id="rId7"/>
    <p:sldId id="303" r:id="rId8"/>
    <p:sldId id="310" r:id="rId9"/>
    <p:sldId id="306" r:id="rId10"/>
    <p:sldId id="297" r:id="rId11"/>
    <p:sldId id="293" r:id="rId12"/>
    <p:sldId id="274" r:id="rId13"/>
  </p:sldIdLst>
  <p:sldSz cx="9144000" cy="6858000" type="screen4x3"/>
  <p:notesSz cx="9996488" cy="6864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AA32"/>
    <a:srgbClr val="FF0066"/>
    <a:srgbClr val="76B531"/>
    <a:srgbClr val="8EC83E"/>
    <a:srgbClr val="97BE0D"/>
    <a:srgbClr val="A4C139"/>
    <a:srgbClr val="9AB535"/>
    <a:srgbClr val="A1BE38"/>
    <a:srgbClr val="7BB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91815" autoAdjust="0"/>
  </p:normalViewPr>
  <p:slideViewPr>
    <p:cSldViewPr>
      <p:cViewPr varScale="1">
        <p:scale>
          <a:sx n="80" d="100"/>
          <a:sy n="80" d="100"/>
        </p:scale>
        <p:origin x="15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62363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62363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5D53D48D-6CDE-424D-92FA-58107FA4187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70373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62363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14350"/>
            <a:ext cx="3433762" cy="2574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9649" y="3260566"/>
            <a:ext cx="7997190" cy="3088958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62363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8357C7E2-668F-4C86-9037-86EF8C098E6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14637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3412"/>
            <a:endParaRPr lang="nl-NL" sz="1300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615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4814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579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1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30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10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47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30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647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70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48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916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85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89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929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A3189-9521-40DA-95B7-3886042B25D8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265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hyperlink" Target="https://www.google.nl/url?sa=i&amp;rct=j&amp;q=&amp;esrc=s&amp;source=images&amp;cd=&amp;cad=rja&amp;uact=8&amp;ved=0ahUKEwifsuy81uLUAhVBmbQKHTkkCZkQjRwIBw&amp;url=https://www.detelefoongids.nl/dierenambulance-woudenberg-eo/19725376/5-1/&amp;psig=AFQjCNHR4gbXQiUIx3pZrJS5GaZHE7bQvQ&amp;ust=149881267801952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google.nl/url?sa=i&amp;rct=j&amp;q=&amp;esrc=s&amp;source=images&amp;cd=&amp;cad=rja&amp;uact=8&amp;ved=0ahUKEwifsuy81uLUAhVBmbQKHTkkCZkQjRwIBw&amp;url=https://www.detelefoongids.nl/dierenambulance-woudenberg-eo/19725376/5-1/&amp;psig=AFQjCNHR4gbXQiUIx3pZrJS5GaZHE7bQvQ&amp;ust=1498812678019520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691680" y="-8679"/>
            <a:ext cx="3217538" cy="5904656"/>
          </a:xfrm>
          <a:prstGeom prst="rect">
            <a:avLst/>
          </a:prstGeom>
          <a:solidFill>
            <a:srgbClr val="97B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4167607"/>
            <a:ext cx="3217538" cy="1163468"/>
          </a:xfrm>
        </p:spPr>
        <p:txBody>
          <a:bodyPr>
            <a:noAutofit/>
          </a:bodyPr>
          <a:lstStyle/>
          <a:p>
            <a:pPr algn="l"/>
            <a:r>
              <a:rPr lang="nl-NL" sz="3600" b="1" dirty="0" smtClean="0">
                <a:solidFill>
                  <a:schemeClr val="bg1"/>
                </a:solidFill>
              </a:rPr>
              <a:t>Huisdieren</a:t>
            </a:r>
            <a:br>
              <a:rPr lang="nl-NL" sz="36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Les 1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91680" y="5380709"/>
            <a:ext cx="3217538" cy="496563"/>
          </a:xfrm>
        </p:spPr>
        <p:txBody>
          <a:bodyPr>
            <a:noAutofit/>
          </a:bodyPr>
          <a:lstStyle/>
          <a:p>
            <a:pPr algn="l"/>
            <a:r>
              <a:rPr lang="nl-NL" sz="2000" dirty="0" smtClean="0">
                <a:solidFill>
                  <a:schemeClr val="bg1"/>
                </a:solidFill>
              </a:rPr>
              <a:t>Leerjaar </a:t>
            </a:r>
            <a:r>
              <a:rPr lang="nl-NL" sz="2000" dirty="0">
                <a:solidFill>
                  <a:schemeClr val="bg1"/>
                </a:solidFill>
              </a:rPr>
              <a:t>1</a:t>
            </a:r>
            <a:r>
              <a:rPr lang="nl-NL" sz="2000" dirty="0" smtClean="0">
                <a:solidFill>
                  <a:schemeClr val="bg1"/>
                </a:solidFill>
              </a:rPr>
              <a:t>, thema 4</a:t>
            </a:r>
            <a:endParaRPr lang="nl-NL" sz="2000" dirty="0">
              <a:solidFill>
                <a:schemeClr val="bg1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795" y="6095701"/>
            <a:ext cx="2415205" cy="762299"/>
          </a:xfrm>
          <a:prstGeom prst="rect">
            <a:avLst/>
          </a:prstGeom>
        </p:spPr>
      </p:pic>
      <p:pic>
        <p:nvPicPr>
          <p:cNvPr id="12" name="Picture 2" descr="Afbeeldingsresultaat voor dierenambulance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9" r="43151"/>
          <a:stretch/>
        </p:blipFill>
        <p:spPr bwMode="auto">
          <a:xfrm>
            <a:off x="5004047" y="2439977"/>
            <a:ext cx="2376001" cy="345600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1" r="23402"/>
          <a:stretch/>
        </p:blipFill>
        <p:spPr>
          <a:xfrm>
            <a:off x="0" y="2439977"/>
            <a:ext cx="1619672" cy="34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49" t="4430" r="9584" b="6147"/>
          <a:stretch/>
        </p:blipFill>
        <p:spPr>
          <a:xfrm>
            <a:off x="7452321" y="2439977"/>
            <a:ext cx="1691680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Theorievragen </a:t>
            </a:r>
            <a:r>
              <a:rPr lang="nl-NL" sz="1200" i="1" dirty="0" smtClean="0"/>
              <a:t>les 1</a:t>
            </a:r>
            <a:endParaRPr lang="nl-NL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nl-NL" sz="2800" dirty="0"/>
              <a:t>Na hoeveel weken mag een asiel een </a:t>
            </a:r>
            <a:r>
              <a:rPr lang="nl-NL" sz="2800" dirty="0" smtClean="0"/>
              <a:t>binnengebracht </a:t>
            </a:r>
            <a:r>
              <a:rPr lang="nl-NL" sz="2800" dirty="0"/>
              <a:t>dier herplaatsen?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800" dirty="0"/>
              <a:t>Wat is quarantaine?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800" dirty="0"/>
              <a:t>Wat doet een rassenvereniging?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800" dirty="0"/>
              <a:t>Wat is een rassenstandaard?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800" dirty="0" smtClean="0"/>
              <a:t>Welke </a:t>
            </a:r>
            <a:r>
              <a:rPr lang="nl-NL" sz="2800" dirty="0"/>
              <a:t>belangrijke dingen moet je weten over een hond voordat je deze aanschaft?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Welke </a:t>
            </a:r>
            <a:r>
              <a:rPr lang="nl-NL" sz="2800" dirty="0"/>
              <a:t>belangrijke dingen moet je weten over een kat voordat je deze aanschaft?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u="sng" dirty="0">
                <a:latin typeface="+mn-lt"/>
              </a:rPr>
              <a:t>Standaard </a:t>
            </a:r>
            <a:r>
              <a:rPr lang="nl-NL" u="sng" dirty="0" smtClean="0">
                <a:latin typeface="+mn-lt"/>
              </a:rPr>
              <a:t>reflectievragen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Welk </a:t>
            </a:r>
            <a:r>
              <a:rPr lang="nl-NL" sz="2800" dirty="0"/>
              <a:t>onderdeel ging goed en hoe kwam dit?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Zie </a:t>
            </a:r>
            <a:r>
              <a:rPr lang="nl-NL" sz="2800" dirty="0"/>
              <a:t>je verbeterpunten? </a:t>
            </a:r>
            <a:r>
              <a:rPr lang="nl-NL" sz="2800" i="1" dirty="0" smtClean="0"/>
              <a:t>(bij </a:t>
            </a:r>
            <a:r>
              <a:rPr lang="nl-NL" sz="2800" i="1" dirty="0"/>
              <a:t>de lesinhoud of bij </a:t>
            </a:r>
            <a:r>
              <a:rPr lang="nl-NL" sz="2800" i="1" dirty="0" smtClean="0"/>
              <a:t>jezelf)</a:t>
            </a:r>
            <a:endParaRPr lang="nl-NL" sz="2800" i="1" dirty="0"/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Wat </a:t>
            </a:r>
            <a:r>
              <a:rPr lang="nl-NL" sz="2800" dirty="0"/>
              <a:t>heeft de samenwerking jou opgeleverd?</a:t>
            </a:r>
          </a:p>
          <a:p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5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+mn-lt"/>
              </a:rPr>
              <a:t>Thema-inhoud</a:t>
            </a:r>
            <a:endParaRPr lang="nl-NL" sz="1200" i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5896" y="1340768"/>
            <a:ext cx="8047806" cy="4874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400" b="1" dirty="0" smtClean="0"/>
              <a:t>Les 1 </a:t>
            </a:r>
            <a:r>
              <a:rPr lang="nl-NL" sz="900" i="1" dirty="0" smtClean="0"/>
              <a:t>(2 x 50 min.)</a:t>
            </a:r>
          </a:p>
          <a:p>
            <a:r>
              <a:rPr lang="nl-NL" sz="1400" dirty="0"/>
              <a:t>Asiel</a:t>
            </a:r>
          </a:p>
          <a:p>
            <a:pPr marL="0" indent="0">
              <a:buNone/>
            </a:pPr>
            <a:r>
              <a:rPr lang="nl-N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 weet de werkwijze van een asiel en weet ook te benoemen </a:t>
            </a:r>
            <a:r>
              <a:rPr lang="nl-NL" sz="1400" i="1">
                <a:solidFill>
                  <a:schemeClr val="tx1">
                    <a:lumMod val="50000"/>
                    <a:lumOff val="50000"/>
                  </a:schemeClr>
                </a:solidFill>
              </a:rPr>
              <a:t>met </a:t>
            </a:r>
            <a:r>
              <a:rPr lang="nl-NL" sz="14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wie </a:t>
            </a:r>
            <a:r>
              <a:rPr lang="nl-N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ze samenwerken</a:t>
            </a:r>
          </a:p>
          <a:p>
            <a:r>
              <a:rPr lang="nl-NL" sz="1400" dirty="0"/>
              <a:t>Rasverenigingen</a:t>
            </a:r>
          </a:p>
          <a:p>
            <a:pPr marL="0" indent="0">
              <a:buNone/>
            </a:pPr>
            <a:r>
              <a:rPr lang="nl-N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 kunt benoemen waar rasverenigingen zich mee bezig houden</a:t>
            </a:r>
          </a:p>
          <a:p>
            <a:r>
              <a:rPr lang="nl-NL" sz="1400" dirty="0"/>
              <a:t>Hond</a:t>
            </a:r>
          </a:p>
          <a:p>
            <a:pPr marL="0" indent="0">
              <a:buNone/>
            </a:pPr>
            <a:r>
              <a:rPr lang="nl-N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 weet belangrijke informatie te vergaren uit een huisdierenbijsluiter van een hond</a:t>
            </a:r>
          </a:p>
          <a:p>
            <a:r>
              <a:rPr lang="nl-NL" sz="1400" dirty="0"/>
              <a:t>Kat</a:t>
            </a:r>
          </a:p>
          <a:p>
            <a:pPr marL="0" indent="0">
              <a:buNone/>
            </a:pPr>
            <a:r>
              <a:rPr lang="nl-N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 weet belangrijke informatie te vergaren uit een huisdierenbijsluiter van een kat</a:t>
            </a:r>
          </a:p>
          <a:p>
            <a:pPr marL="0" indent="0">
              <a:buNone/>
            </a:pPr>
            <a:endParaRPr lang="nl-NL" sz="1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nl-NL" sz="1400" b="1" dirty="0" smtClean="0"/>
              <a:t>Les 2 </a:t>
            </a:r>
            <a:r>
              <a:rPr lang="nl-NL" sz="900" i="1" dirty="0"/>
              <a:t>(2 x 50 min</a:t>
            </a:r>
            <a:r>
              <a:rPr lang="nl-NL" sz="900" i="1" dirty="0" smtClean="0"/>
              <a:t>.)</a:t>
            </a:r>
            <a:endParaRPr lang="nl-NL" sz="900" b="1" dirty="0" smtClean="0"/>
          </a:p>
          <a:p>
            <a:r>
              <a:rPr lang="nl-NL" sz="1400" dirty="0"/>
              <a:t>Identificatie</a:t>
            </a:r>
          </a:p>
          <a:p>
            <a:pPr marL="0" indent="0">
              <a:buNone/>
            </a:pPr>
            <a:r>
              <a:rPr lang="nl-N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 weet de zes onderdelen te benoemen van een </a:t>
            </a:r>
            <a:r>
              <a:rPr lang="nl-NL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signalementomschrijving en je kunt </a:t>
            </a:r>
            <a:r>
              <a:rPr lang="nl-N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uitleggen wat chippen is</a:t>
            </a:r>
          </a:p>
          <a:p>
            <a:r>
              <a:rPr lang="nl-NL" sz="1400" dirty="0"/>
              <a:t>Vlooien</a:t>
            </a:r>
          </a:p>
          <a:p>
            <a:pPr marL="0" indent="0">
              <a:buNone/>
            </a:pPr>
            <a:r>
              <a:rPr lang="nl-N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 kunt uitleggen wat een vlo is en wat deze </a:t>
            </a:r>
            <a:r>
              <a:rPr lang="nl-NL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doet en je </a:t>
            </a:r>
            <a:r>
              <a:rPr lang="nl-N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weet te benoemen wat een gastheer is</a:t>
            </a:r>
          </a:p>
          <a:p>
            <a:r>
              <a:rPr lang="nl-NL" sz="1400" dirty="0"/>
              <a:t>Teken</a:t>
            </a:r>
          </a:p>
          <a:p>
            <a:pPr marL="0" indent="0">
              <a:buNone/>
            </a:pPr>
            <a:r>
              <a:rPr lang="nl-N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 kunt uitleggen wat een teek is en wat deze doet</a:t>
            </a:r>
          </a:p>
          <a:p>
            <a:r>
              <a:rPr lang="nl-NL" sz="1400" dirty="0"/>
              <a:t>Versus productiedieren</a:t>
            </a:r>
          </a:p>
          <a:p>
            <a:pPr marL="0" indent="0">
              <a:buNone/>
            </a:pPr>
            <a:r>
              <a:rPr lang="nl-N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 kunt het verschil benoemen tussen een gezelschapsdier en productiedier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0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Asiel </a:t>
            </a:r>
            <a:r>
              <a:rPr lang="nl-NL" sz="1200" i="1" dirty="0" smtClean="0"/>
              <a:t>les 1</a:t>
            </a:r>
            <a:endParaRPr lang="nl-NL" i="1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956048"/>
            <a:ext cx="1905000" cy="1905000"/>
          </a:xfrm>
          <a:prstGeom prst="rect">
            <a:avLst/>
          </a:prstGeom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Een </a:t>
            </a:r>
            <a:r>
              <a:rPr lang="nl-NL" b="1" dirty="0">
                <a:solidFill>
                  <a:srgbClr val="8FAA32"/>
                </a:solidFill>
              </a:rPr>
              <a:t>(tijdelijk) onderkomen</a:t>
            </a:r>
            <a:r>
              <a:rPr lang="nl-NL" dirty="0"/>
              <a:t> voor huisdieren die door omstandigheden geen vast onderkomen </a:t>
            </a:r>
            <a:r>
              <a:rPr lang="nl-NL" dirty="0" smtClean="0"/>
              <a:t>hebben</a:t>
            </a:r>
            <a:endParaRPr lang="nl-NL" dirty="0"/>
          </a:p>
          <a:p>
            <a:pPr lvl="1"/>
            <a:r>
              <a:rPr lang="nl-NL" dirty="0"/>
              <a:t>Dieren die worden gevonden of die zijn achtergelaten, worden via onder andere de </a:t>
            </a:r>
            <a:r>
              <a:rPr lang="nl-NL" b="1" dirty="0">
                <a:solidFill>
                  <a:srgbClr val="8FAA32"/>
                </a:solidFill>
              </a:rPr>
              <a:t>Dierenambulance</a:t>
            </a:r>
            <a:r>
              <a:rPr lang="nl-NL" dirty="0"/>
              <a:t> of </a:t>
            </a:r>
            <a:r>
              <a:rPr lang="nl-NL" dirty="0" smtClean="0"/>
              <a:t>de </a:t>
            </a:r>
            <a:r>
              <a:rPr lang="nl-NL" b="1" dirty="0" smtClean="0">
                <a:solidFill>
                  <a:srgbClr val="8FAA32"/>
                </a:solidFill>
              </a:rPr>
              <a:t>Dierenbescherming</a:t>
            </a:r>
            <a:r>
              <a:rPr lang="nl-NL" dirty="0" smtClean="0"/>
              <a:t> </a:t>
            </a:r>
            <a:r>
              <a:rPr lang="nl-NL" dirty="0"/>
              <a:t>naar </a:t>
            </a:r>
            <a:r>
              <a:rPr lang="nl-NL" dirty="0" smtClean="0"/>
              <a:t>het asiel </a:t>
            </a:r>
            <a:r>
              <a:rPr lang="nl-NL" dirty="0"/>
              <a:t>gebracht en </a:t>
            </a:r>
            <a:r>
              <a:rPr lang="nl-NL" dirty="0" smtClean="0"/>
              <a:t>daar</a:t>
            </a:r>
            <a:br>
              <a:rPr lang="nl-NL" dirty="0" smtClean="0"/>
            </a:br>
            <a:r>
              <a:rPr lang="nl-NL" dirty="0" smtClean="0"/>
              <a:t>opgevangen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7" name="Picture 2" descr="Afbeeldingsresultaat voor dierenambulanc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44889"/>
            <a:ext cx="2697088" cy="1692423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02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Asiel </a:t>
            </a:r>
            <a:r>
              <a:rPr lang="nl-NL" sz="1200" i="1" dirty="0" smtClean="0"/>
              <a:t>les 1</a:t>
            </a:r>
            <a:endParaRPr lang="nl-NL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b="1" dirty="0">
                <a:solidFill>
                  <a:srgbClr val="8FAA32"/>
                </a:solidFill>
              </a:rPr>
              <a:t>Quarantaine </a:t>
            </a:r>
            <a:r>
              <a:rPr lang="nl-NL" dirty="0"/>
              <a:t>voor twee </a:t>
            </a:r>
            <a:r>
              <a:rPr lang="nl-NL" dirty="0" smtClean="0"/>
              <a:t>weken</a:t>
            </a:r>
          </a:p>
          <a:p>
            <a:pPr lvl="1"/>
            <a:r>
              <a:rPr lang="nl-NL" dirty="0"/>
              <a:t>E</a:t>
            </a:r>
            <a:r>
              <a:rPr lang="nl-NL" dirty="0" smtClean="0"/>
              <a:t>igenaar </a:t>
            </a:r>
            <a:r>
              <a:rPr lang="nl-NL" dirty="0"/>
              <a:t>heeft de mogelijkheid </a:t>
            </a:r>
            <a:r>
              <a:rPr lang="nl-NL" dirty="0" smtClean="0"/>
              <a:t>dier</a:t>
            </a:r>
            <a:br>
              <a:rPr lang="nl-NL" dirty="0" smtClean="0"/>
            </a:br>
            <a:r>
              <a:rPr lang="nl-NL" dirty="0" smtClean="0"/>
              <a:t>te </a:t>
            </a:r>
            <a:r>
              <a:rPr lang="nl-NL" dirty="0"/>
              <a:t>komen </a:t>
            </a:r>
            <a:r>
              <a:rPr lang="nl-NL" dirty="0" smtClean="0"/>
              <a:t>halen</a:t>
            </a:r>
            <a:endParaRPr lang="nl-NL" dirty="0"/>
          </a:p>
          <a:p>
            <a:r>
              <a:rPr lang="nl-NL" dirty="0" smtClean="0"/>
              <a:t>Na </a:t>
            </a:r>
            <a:r>
              <a:rPr lang="nl-NL" dirty="0"/>
              <a:t>2 weken kan het aan belangstellenden worden </a:t>
            </a:r>
            <a:r>
              <a:rPr lang="nl-NL" dirty="0" smtClean="0"/>
              <a:t>verkocht</a:t>
            </a:r>
            <a:endParaRPr lang="nl-NL" dirty="0"/>
          </a:p>
          <a:p>
            <a:r>
              <a:rPr lang="nl-NL" dirty="0" smtClean="0"/>
              <a:t>Ook </a:t>
            </a:r>
            <a:r>
              <a:rPr lang="nl-NL" dirty="0"/>
              <a:t>kan men in asielen vaak </a:t>
            </a:r>
            <a:r>
              <a:rPr lang="nl-NL" i="1" dirty="0"/>
              <a:t>(tegen betaling)</a:t>
            </a:r>
            <a:r>
              <a:rPr lang="nl-NL" dirty="0"/>
              <a:t> afstand doen van het huisdier, waarna een nieuw onderkomen voor het dier gezocht gaat worden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8640"/>
            <a:ext cx="2108630" cy="2808312"/>
          </a:xfrm>
          <a:prstGeom prst="rect">
            <a:avLst/>
          </a:prstGeom>
          <a:ln w="19050">
            <a:solidFill>
              <a:srgbClr val="8FAA32"/>
            </a:solidFill>
          </a:ln>
        </p:spPr>
      </p:pic>
      <p:cxnSp>
        <p:nvCxnSpPr>
          <p:cNvPr id="9" name="Gekromde verbindingslijn 8"/>
          <p:cNvCxnSpPr/>
          <p:nvPr/>
        </p:nvCxnSpPr>
        <p:spPr>
          <a:xfrm flipV="1">
            <a:off x="6012160" y="1592796"/>
            <a:ext cx="1296144" cy="252028"/>
          </a:xfrm>
          <a:prstGeom prst="curvedConnector3">
            <a:avLst/>
          </a:prstGeom>
          <a:ln w="28575">
            <a:solidFill>
              <a:srgbClr val="8FAA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58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Rasverenigingen </a:t>
            </a:r>
            <a:r>
              <a:rPr lang="nl-NL" sz="1200" i="1" dirty="0" smtClean="0"/>
              <a:t>les 1</a:t>
            </a:r>
            <a:endParaRPr lang="nl-NL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Een organisatie die de belangen van de fokkers en/of de houders van een of enkele dierenrassen </a:t>
            </a:r>
            <a:r>
              <a:rPr lang="nl-NL" dirty="0" smtClean="0"/>
              <a:t>behartigt</a:t>
            </a:r>
            <a:endParaRPr lang="nl-NL" dirty="0"/>
          </a:p>
          <a:p>
            <a:pPr lvl="3"/>
            <a:endParaRPr lang="nl-NL" dirty="0"/>
          </a:p>
          <a:p>
            <a:pPr lvl="1"/>
            <a:r>
              <a:rPr lang="nl-NL" dirty="0"/>
              <a:t>Ze houden vast aan bepaalde ras specifieke kenmerken; </a:t>
            </a:r>
            <a:r>
              <a:rPr lang="nl-NL" b="1" dirty="0">
                <a:solidFill>
                  <a:srgbClr val="8FAA32"/>
                </a:solidFill>
              </a:rPr>
              <a:t>rassenstandaard</a:t>
            </a:r>
          </a:p>
          <a:p>
            <a:pPr lvl="1"/>
            <a:r>
              <a:rPr lang="nl-NL" dirty="0"/>
              <a:t>Ze geven voorlichting en informatie over hun ras</a:t>
            </a:r>
          </a:p>
          <a:p>
            <a:pPr lvl="1"/>
            <a:r>
              <a:rPr lang="nl-NL" dirty="0"/>
              <a:t>Stellen fokreglementen op om de gezondheid en het welzijn van hun ras te waarborgen</a:t>
            </a:r>
          </a:p>
          <a:p>
            <a:pPr lvl="1"/>
            <a:r>
              <a:rPr lang="nl-NL" dirty="0"/>
              <a:t>Geven informatie over jonge dieren aan toekomstige eigenaren</a:t>
            </a:r>
          </a:p>
          <a:p>
            <a:pPr lvl="1"/>
            <a:r>
              <a:rPr lang="nl-NL" dirty="0"/>
              <a:t>Zorgen voor de herplaatsing van oudere dieren</a:t>
            </a:r>
          </a:p>
          <a:p>
            <a:pPr lvl="1"/>
            <a:r>
              <a:rPr lang="nl-NL" dirty="0"/>
              <a:t>Organiseren belangrijke tentoonstellingen en bij sommige rassen ook </a:t>
            </a:r>
            <a:r>
              <a:rPr lang="nl-NL" dirty="0" smtClean="0"/>
              <a:t>wedstrijden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5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Hond </a:t>
            </a:r>
            <a:r>
              <a:rPr lang="nl-NL" sz="1200" i="1" dirty="0" smtClean="0"/>
              <a:t>les 1</a:t>
            </a:r>
            <a:endParaRPr lang="nl-NL" i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9" y="4015324"/>
            <a:ext cx="8953500" cy="2447925"/>
          </a:xfrm>
          <a:prstGeom prst="rect">
            <a:avLst/>
          </a:prstGeom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Er zijn meer dan </a:t>
            </a:r>
            <a:r>
              <a:rPr lang="nl-NL" b="1" dirty="0">
                <a:solidFill>
                  <a:srgbClr val="8FAA32"/>
                </a:solidFill>
              </a:rPr>
              <a:t>340 hondenrassen</a:t>
            </a:r>
            <a:r>
              <a:rPr lang="nl-NL" dirty="0"/>
              <a:t> die verschillen in onder andere grootte, uiterlijk en </a:t>
            </a:r>
            <a:r>
              <a:rPr lang="nl-NL" dirty="0" smtClean="0"/>
              <a:t>gedrag</a:t>
            </a:r>
            <a:endParaRPr lang="nl-NL" dirty="0"/>
          </a:p>
          <a:p>
            <a:r>
              <a:rPr lang="nl-NL" dirty="0"/>
              <a:t>Ruim twee miljoen mensen in Nederland heeft één of meerdere honden in </a:t>
            </a:r>
            <a:r>
              <a:rPr lang="nl-NL" dirty="0" smtClean="0"/>
              <a:t>huis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1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Kat </a:t>
            </a:r>
            <a:r>
              <a:rPr lang="nl-NL" sz="1200" i="1" dirty="0" smtClean="0"/>
              <a:t>les 1</a:t>
            </a:r>
            <a:endParaRPr lang="nl-NL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Er zijn meer dan </a:t>
            </a:r>
            <a:r>
              <a:rPr lang="nl-NL" b="1" dirty="0">
                <a:solidFill>
                  <a:srgbClr val="8FAA32"/>
                </a:solidFill>
              </a:rPr>
              <a:t>40 kattenrassen</a:t>
            </a:r>
            <a:r>
              <a:rPr lang="nl-NL" dirty="0"/>
              <a:t> die verschillen in onder andere grootte, uiterlijk en </a:t>
            </a:r>
            <a:r>
              <a:rPr lang="nl-NL" dirty="0" smtClean="0"/>
              <a:t>gedrag</a:t>
            </a:r>
            <a:endParaRPr lang="nl-NL" dirty="0"/>
          </a:p>
          <a:p>
            <a:r>
              <a:rPr lang="nl-NL" dirty="0"/>
              <a:t>Ruim een kwart van de huishoudens in Nederland heeft één of meerdere katten in </a:t>
            </a:r>
            <a:r>
              <a:rPr lang="nl-NL" dirty="0" smtClean="0"/>
              <a:t>huis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6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Huisdieren </a:t>
            </a:r>
            <a:r>
              <a:rPr lang="nl-NL" sz="1200" i="1" dirty="0" smtClean="0"/>
              <a:t>les 1</a:t>
            </a:r>
            <a:endParaRPr lang="nl-NL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Om </a:t>
            </a:r>
            <a:r>
              <a:rPr lang="nl-NL" dirty="0"/>
              <a:t>een dier aan te </a:t>
            </a:r>
            <a:r>
              <a:rPr lang="nl-NL" dirty="0" smtClean="0"/>
              <a:t>kunnen schaffen heb </a:t>
            </a:r>
            <a:r>
              <a:rPr lang="nl-NL" dirty="0"/>
              <a:t>je </a:t>
            </a:r>
            <a:r>
              <a:rPr lang="nl-NL" u="sng" dirty="0"/>
              <a:t>kennis </a:t>
            </a:r>
            <a:r>
              <a:rPr lang="nl-NL" u="sng" dirty="0" smtClean="0"/>
              <a:t>over het </a:t>
            </a:r>
            <a:r>
              <a:rPr lang="nl-NL" u="sng" dirty="0"/>
              <a:t>dier</a:t>
            </a:r>
            <a:r>
              <a:rPr lang="nl-NL" dirty="0"/>
              <a:t> </a:t>
            </a:r>
            <a:r>
              <a:rPr lang="nl-NL" dirty="0" smtClean="0"/>
              <a:t>nodig; hiervoor zijn</a:t>
            </a:r>
            <a:br>
              <a:rPr lang="nl-NL" dirty="0" smtClean="0"/>
            </a:br>
            <a:r>
              <a:rPr lang="nl-NL" b="1" dirty="0" smtClean="0">
                <a:solidFill>
                  <a:srgbClr val="8FAA32"/>
                </a:solidFill>
              </a:rPr>
              <a:t>huisdierenbijsluiters</a:t>
            </a:r>
            <a:r>
              <a:rPr lang="nl-NL" dirty="0" smtClean="0"/>
              <a:t> ontwikkeld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157570"/>
            <a:ext cx="2160240" cy="3054533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157570"/>
            <a:ext cx="2160240" cy="3054533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797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+mn-lt"/>
              </a:rPr>
              <a:t>Opdracht </a:t>
            </a:r>
            <a:r>
              <a:rPr lang="nl-NL" sz="1200" i="1" dirty="0" smtClean="0">
                <a:latin typeface="+mn-lt"/>
              </a:rPr>
              <a:t>les 1</a:t>
            </a:r>
            <a:endParaRPr lang="nl-NL" sz="1200" i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b="1" u="sng" dirty="0" smtClean="0"/>
              <a:t>Opdracht:</a:t>
            </a:r>
            <a:r>
              <a:rPr lang="nl-NL" sz="3200" b="1" dirty="0" smtClean="0"/>
              <a:t> Huisdierenbijsluiters</a:t>
            </a:r>
          </a:p>
          <a:p>
            <a:pPr lvl="4"/>
            <a:endParaRPr lang="nl-NL" b="1" dirty="0"/>
          </a:p>
          <a:p>
            <a:pPr lvl="1"/>
            <a:r>
              <a:rPr lang="nl-NL" dirty="0"/>
              <a:t>Beantwoord m.b.v. de huisdierbijsluiters een aantal </a:t>
            </a:r>
            <a:r>
              <a:rPr lang="nl-NL" dirty="0" smtClean="0"/>
              <a:t>vragen</a:t>
            </a:r>
          </a:p>
          <a:p>
            <a:pPr lvl="1"/>
            <a:r>
              <a:rPr lang="nl-NL" dirty="0" smtClean="0"/>
              <a:t>De informatie is van </a:t>
            </a:r>
            <a:r>
              <a:rPr lang="nl-NL" dirty="0"/>
              <a:t>belang </a:t>
            </a:r>
            <a:r>
              <a:rPr lang="nl-NL" dirty="0" smtClean="0"/>
              <a:t>om </a:t>
            </a:r>
            <a:r>
              <a:rPr lang="nl-NL" dirty="0"/>
              <a:t>te weten voordat je overweegt een hond/kat aan te </a:t>
            </a:r>
            <a:r>
              <a:rPr lang="nl-NL" dirty="0" smtClean="0"/>
              <a:t>schaffen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437112"/>
            <a:ext cx="1255317" cy="1774991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666" y="4437112"/>
            <a:ext cx="1255317" cy="1774991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256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6928</TotalTime>
  <Words>667</Words>
  <Application>Microsoft Office PowerPoint</Application>
  <PresentationFormat>Diavoorstelling (4:3)</PresentationFormat>
  <Paragraphs>103</Paragraphs>
  <Slides>12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Calibri</vt:lpstr>
      <vt:lpstr>Kantoorthema</vt:lpstr>
      <vt:lpstr>Huisdieren Les 1</vt:lpstr>
      <vt:lpstr>Thema-inhoud</vt:lpstr>
      <vt:lpstr>Asiel les 1</vt:lpstr>
      <vt:lpstr>Asiel les 1</vt:lpstr>
      <vt:lpstr>Rasverenigingen les 1</vt:lpstr>
      <vt:lpstr>Hond les 1</vt:lpstr>
      <vt:lpstr>Kat les 1</vt:lpstr>
      <vt:lpstr>Huisdieren les 1</vt:lpstr>
      <vt:lpstr>Opdracht les 1</vt:lpstr>
      <vt:lpstr>Theorievragen les 1</vt:lpstr>
      <vt:lpstr>Standaard reflectievragen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Inge</dc:creator>
  <cp:lastModifiedBy>Inge Zwaan</cp:lastModifiedBy>
  <cp:revision>271</cp:revision>
  <cp:lastPrinted>2015-01-10T16:11:12Z</cp:lastPrinted>
  <dcterms:created xsi:type="dcterms:W3CDTF">2014-09-23T08:37:22Z</dcterms:created>
  <dcterms:modified xsi:type="dcterms:W3CDTF">2020-03-17T11:53:26Z</dcterms:modified>
</cp:coreProperties>
</file>